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6"/>
  </p:notesMasterIdLst>
  <p:handoutMasterIdLst>
    <p:handoutMasterId r:id="rId17"/>
  </p:handoutMasterIdLst>
  <p:sldIdLst>
    <p:sldId id="451" r:id="rId2"/>
    <p:sldId id="306" r:id="rId3"/>
    <p:sldId id="289" r:id="rId4"/>
    <p:sldId id="411" r:id="rId5"/>
    <p:sldId id="454" r:id="rId6"/>
    <p:sldId id="461" r:id="rId7"/>
    <p:sldId id="462" r:id="rId8"/>
    <p:sldId id="455" r:id="rId9"/>
    <p:sldId id="456" r:id="rId10"/>
    <p:sldId id="457" r:id="rId11"/>
    <p:sldId id="458" r:id="rId12"/>
    <p:sldId id="459" r:id="rId13"/>
    <p:sldId id="446" r:id="rId14"/>
    <p:sldId id="4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3" autoAdjust="0"/>
    <p:restoredTop sz="95274" autoAdjust="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1127-6B83-4E70-AAFF-93E6F6252D57}" type="datetime1">
              <a:rPr lang="en-US" smtClean="0"/>
              <a:t>6/2/2024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64EA-76D9-4834-8D7B-9B07A49EB1BA}" type="datetime1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8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FFD7-8A32-42EE-AB82-AFF13577CCD4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6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96F7-1244-4F30-B1D9-C26DC47C8F62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55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D04-5B7D-4150-9FA5-07034BC5264F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9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7045-5541-481D-B116-F35D182CBB35}" type="datetime1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AB33-8E28-4623-B9EE-1EC41FB25848}" type="datetime1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149-1BC9-4DC6-B3A4-2D2052CA571E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6CE7-545F-4D15-9ABD-6767F9F4448E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DD0F-DE52-4C63-B960-7910CF369990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C4C3-F702-43AA-9A5D-5F38F4870272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21EF-D552-40B9-9935-BFF825CF9639}" type="datetime1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DAC0-04CA-4BC6-9AF3-DA4403288415}" type="datetime1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CDAEA-656C-4BEF-B84E-C0E902F9E91D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E1D8-067F-4D5C-970D-729FFF39E530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6E27-2740-403A-8E41-802D175532D0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5ED3-B14D-4D68-9498-6202EEEE054C}" type="datetime1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Dubois Integrity Academy | Craig Cason, Executive Director | August 12, 2019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217386-4626-4B40-A145-60A2D66C70C8}" type="datetime1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Dubois Integrity Academy | Craig Cason, Executive Director | August 12, 2019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40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hyperlink" Target="http://www.gotocollegefairs.com/colleges/faq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pngonly.com/bald-eagle-png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Desktop/Dubois%20Integrity%20Academy%20Exit%20Report%20.pptx%20BRSE.pdf" TargetMode="External"/><Relationship Id="rId3" Type="http://schemas.openxmlformats.org/officeDocument/2006/relationships/hyperlink" Target="../Desktop/Dubois%20Area%20of%20Strength%20Report%20BRSE.pdf" TargetMode="External"/><Relationship Id="rId7" Type="http://schemas.openxmlformats.org/officeDocument/2006/relationships/hyperlink" Target="../Desktop/Dubois%20Eligibility%20Schematic%20Report%20(1)%20BRSE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Dubois%20Needs%20Improvement%20Report%20BRSE.pdf" TargetMode="External"/><Relationship Id="rId5" Type="http://schemas.openxmlformats.org/officeDocument/2006/relationships/hyperlink" Target="../Desktop/Dubois%20Immediate%20Action%20Report%20(1)%20BRSE.pdf" TargetMode="External"/><Relationship Id="rId4" Type="http://schemas.openxmlformats.org/officeDocument/2006/relationships/hyperlink" Target="../Desktop/Dubois%20Critical%20Areas%20Report%20BRSE.pdf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6593-A0D7-40C7-9E26-069D9D1D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35" y="580767"/>
            <a:ext cx="8610600" cy="225310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 </a:t>
            </a:r>
            <a:r>
              <a:rPr lang="en-US" sz="4000" b="1" dirty="0"/>
              <a:t>The Vision of </a:t>
            </a:r>
            <a:br>
              <a:rPr lang="en-US" sz="4000" b="1" dirty="0"/>
            </a:br>
            <a:r>
              <a:rPr lang="en-US" sz="4000" b="1" dirty="0"/>
              <a:t>DuBois Integrity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A683-97CE-4371-BA1F-1C6B98F85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81011"/>
            <a:ext cx="12192000" cy="31962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en-US" sz="52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5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be a </a:t>
            </a:r>
            <a:r>
              <a:rPr lang="en-US" sz="21600" b="1" i="1" dirty="0">
                <a:solidFill>
                  <a:schemeClr val="bg1"/>
                </a:solidFill>
                <a:highlight>
                  <a:srgbClr val="0000FF"/>
                </a:highlight>
                <a:latin typeface="Century Gothic" panose="020B0502020202020204" pitchFamily="34" charset="0"/>
              </a:rPr>
              <a:t>Blue Ribbon, </a:t>
            </a:r>
            <a:r>
              <a:rPr lang="en-US" sz="21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High Performing, Charter District </a:t>
            </a:r>
            <a:r>
              <a:rPr lang="en-US" sz="2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preparing students to compete globally</a:t>
            </a:r>
          </a:p>
          <a:p>
            <a:pPr marL="0" indent="0">
              <a:buNone/>
            </a:pPr>
            <a:br>
              <a:rPr lang="en-US" sz="5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5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" indent="0" algn="ctr">
              <a:buNone/>
            </a:pP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97" y="5317152"/>
            <a:ext cx="1202724" cy="13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blue ribbon prize clipart">
            <a:extLst>
              <a:ext uri="{FF2B5EF4-FFF2-40B4-BE49-F238E27FC236}">
                <a16:creationId xmlns:a16="http://schemas.microsoft.com/office/drawing/2014/main" id="{D1ADD36D-D964-4289-B8FB-E51268C7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9" cy="2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4A30A0-D56A-4015-84DD-9D3704DE8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471" y="231489"/>
            <a:ext cx="2411419" cy="29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EE0E-9534-4288-B8A7-243FEBDD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Great Leaders can Spin on the Wheel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0F7DF-2095-498D-B0C3-113DFDBA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 descr="Guide To 6 Top Leadership Theories and How To Apply Them | Indeed.com">
            <a:extLst>
              <a:ext uri="{FF2B5EF4-FFF2-40B4-BE49-F238E27FC236}">
                <a16:creationId xmlns:a16="http://schemas.microsoft.com/office/drawing/2014/main" id="{5B4611CF-8044-4A5D-B594-DBA635AAA0F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05" y="1853248"/>
            <a:ext cx="8222034" cy="491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blue ribbon prize clipart">
            <a:extLst>
              <a:ext uri="{FF2B5EF4-FFF2-40B4-BE49-F238E27FC236}">
                <a16:creationId xmlns:a16="http://schemas.microsoft.com/office/drawing/2014/main" id="{8DEA1EC5-38D5-498A-9556-5FC816FE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471"/>
            <a:ext cx="2693807" cy="19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16D5-6261-4E75-9066-E008DFC6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Effective Leadership is the Epitome of Flexibility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3555A-7CC8-41B3-9CC7-FF159CB4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 descr="5 Leadership Styles PPT Slide 1">
            <a:extLst>
              <a:ext uri="{FF2B5EF4-FFF2-40B4-BE49-F238E27FC236}">
                <a16:creationId xmlns:a16="http://schemas.microsoft.com/office/drawing/2014/main" id="{25A9D51D-536F-4086-90D0-10F20BBEBE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209520"/>
            <a:ext cx="8848163" cy="464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blue ribbon prize clipart">
            <a:extLst>
              <a:ext uri="{FF2B5EF4-FFF2-40B4-BE49-F238E27FC236}">
                <a16:creationId xmlns:a16="http://schemas.microsoft.com/office/drawing/2014/main" id="{64AD108A-F291-42EC-B221-4818D75A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" y="1853248"/>
            <a:ext cx="2196266" cy="19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68BF-A883-41C8-9F82-6C51C32B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40" y="-2079811"/>
            <a:ext cx="9404723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5A227-D87C-4C08-AC50-FA488D42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6" descr="leadership styles in management">
            <a:extLst>
              <a:ext uri="{FF2B5EF4-FFF2-40B4-BE49-F238E27FC236}">
                <a16:creationId xmlns:a16="http://schemas.microsoft.com/office/drawing/2014/main" id="{99DEBF06-B77D-4131-A6AD-9CDB9A003F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79" y="1853248"/>
            <a:ext cx="8104961" cy="487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Grace Hopper quote: You manage things, you lead people. We ...">
            <a:extLst>
              <a:ext uri="{FF2B5EF4-FFF2-40B4-BE49-F238E27FC236}">
                <a16:creationId xmlns:a16="http://schemas.microsoft.com/office/drawing/2014/main" id="{70ABC097-C80E-451A-82AE-EAD3665B7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73" y="0"/>
            <a:ext cx="7170980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blue ribbon prize clipart">
            <a:extLst>
              <a:ext uri="{FF2B5EF4-FFF2-40B4-BE49-F238E27FC236}">
                <a16:creationId xmlns:a16="http://schemas.microsoft.com/office/drawing/2014/main" id="{66CFCEBA-43DC-4B2D-9C3E-C5142247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1172" cy="18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6593-A0D7-40C7-9E26-069D9D1D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419" y="275162"/>
            <a:ext cx="8610600" cy="638379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5 Effective Leadership Styles in Education</a:t>
            </a:r>
            <a:r>
              <a:rPr lang="en-US" sz="4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A683-97CE-4371-BA1F-1C6B98F85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81011"/>
            <a:ext cx="12192000" cy="31962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1. Instructional – Outperforms other schools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2. Transformational – Collaborative approach empowers their teams to have a say in the decisions collective goal setting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3. Constructive – Facilitating the learning process, rather than directing it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4. Servant – (No EGO) – Motivate and persuade their school, stakeholders and community to engage and fulfill the vision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5. Strategic – Not focused on day to day 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Issues, future oriented, respond with the                         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most suitable approach and style</a:t>
            </a:r>
          </a:p>
          <a:p>
            <a:pPr marL="45720" indent="0">
              <a:buNone/>
            </a:pPr>
            <a:endParaRPr lang="en-US" sz="1800" b="1" dirty="0"/>
          </a:p>
        </p:txBody>
      </p:sp>
      <p:pic>
        <p:nvPicPr>
          <p:cNvPr id="1026" name="Picture 2" descr="Image result for blue ribbon prize clipart">
            <a:extLst>
              <a:ext uri="{FF2B5EF4-FFF2-40B4-BE49-F238E27FC236}">
                <a16:creationId xmlns:a16="http://schemas.microsoft.com/office/drawing/2014/main" id="{D1ADD36D-D964-4289-B8FB-E51268C7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41"/>
            <a:ext cx="2411419" cy="2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nergy Bus">
            <a:extLst>
              <a:ext uri="{FF2B5EF4-FFF2-40B4-BE49-F238E27FC236}">
                <a16:creationId xmlns:a16="http://schemas.microsoft.com/office/drawing/2014/main" id="{EFA3EE71-F20A-464B-83A5-46244C16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93" y="4932662"/>
            <a:ext cx="2595284" cy="1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p on The Energy Bus! | Sunshine Parenting">
            <a:extLst>
              <a:ext uri="{FF2B5EF4-FFF2-40B4-BE49-F238E27FC236}">
                <a16:creationId xmlns:a16="http://schemas.microsoft.com/office/drawing/2014/main" id="{707E7430-1AE3-4441-8009-61DD623A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13" y="4942876"/>
            <a:ext cx="2537012" cy="16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theenergybus.com/images/Ticket-YoureInvited300.jpg">
            <a:extLst>
              <a:ext uri="{FF2B5EF4-FFF2-40B4-BE49-F238E27FC236}">
                <a16:creationId xmlns:a16="http://schemas.microsoft.com/office/drawing/2014/main" id="{14DF0EAD-11E4-4157-B2C7-844A0CDF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57" y="1388280"/>
            <a:ext cx="2857500" cy="13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694F-69B7-4044-85A8-605447C4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F218A-CE49-457A-BF86-A1DFEAAE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59106"/>
            <a:ext cx="8946541" cy="3989293"/>
          </a:xfrm>
        </p:spPr>
        <p:txBody>
          <a:bodyPr>
            <a:normAutofit/>
          </a:bodyPr>
          <a:lstStyle/>
          <a:p>
            <a:r>
              <a:rPr lang="en-US" sz="2800" dirty="0"/>
              <a:t>Exploring the different leadership styles,</a:t>
            </a:r>
          </a:p>
          <a:p>
            <a:pPr marL="0" indent="0">
              <a:buNone/>
            </a:pPr>
            <a:r>
              <a:rPr lang="en-US" sz="2800" dirty="0"/>
              <a:t> Big Red Group, Nov. 14, 2022</a:t>
            </a:r>
          </a:p>
          <a:p>
            <a:r>
              <a:rPr lang="en-US" sz="2800" dirty="0"/>
              <a:t>Leadership Styles in Education, Dec. 14, 2021</a:t>
            </a:r>
          </a:p>
          <a:p>
            <a:r>
              <a:rPr lang="en-US" sz="2800" dirty="0"/>
              <a:t>Toast Masters International, 2022</a:t>
            </a:r>
          </a:p>
          <a:p>
            <a:r>
              <a:rPr lang="en-US" sz="2800" dirty="0"/>
              <a:t>Institute of Project Management, 2022</a:t>
            </a:r>
          </a:p>
          <a:p>
            <a:r>
              <a:rPr lang="en-US" sz="2800" dirty="0"/>
              <a:t>Indeed</a:t>
            </a:r>
          </a:p>
          <a:p>
            <a:r>
              <a:rPr lang="en-US" sz="2800" dirty="0"/>
              <a:t>Google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07046-148E-4D36-963A-35EF2116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 descr="Image result for blue ribbon prize clipart">
            <a:extLst>
              <a:ext uri="{FF2B5EF4-FFF2-40B4-BE49-F238E27FC236}">
                <a16:creationId xmlns:a16="http://schemas.microsoft.com/office/drawing/2014/main" id="{1A08CC8C-8EAC-4404-9679-954DA4F0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" y="-24333"/>
            <a:ext cx="3328692" cy="22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175673-13D9-4623-A2A6-67AB68E1B6E9}"/>
              </a:ext>
            </a:extLst>
          </p:cNvPr>
          <p:cNvSpPr/>
          <p:nvPr/>
        </p:nvSpPr>
        <p:spPr>
          <a:xfrm>
            <a:off x="1034036" y="1501806"/>
            <a:ext cx="431332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To prepare college and career ready scholars who are confident and inquisitive </a:t>
            </a:r>
            <a:r>
              <a:rPr lang="en-US" sz="4400" dirty="0">
                <a:latin typeface="Brush Script MT" panose="03060802040406070304" pitchFamily="66" charset="0"/>
              </a:rPr>
              <a:t>lifelong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>
                <a:latin typeface="Brush Script MT" panose="03060802040406070304" pitchFamily="66" charset="0"/>
              </a:rPr>
              <a:t>learners. </a:t>
            </a:r>
            <a:br>
              <a:rPr lang="en-US" sz="3200" b="1" dirty="0">
                <a:solidFill>
                  <a:schemeClr val="bg1"/>
                </a:solidFill>
                <a:latin typeface="+mj-lt"/>
              </a:rPr>
            </a:br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8563D5-3FF1-49ED-AC04-C52B46E3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485" y="485152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000" b="1" dirty="0"/>
              <a:t>Our Mission </a:t>
            </a:r>
            <a:br>
              <a:rPr lang="en-US" sz="4800" b="1" dirty="0"/>
            </a:br>
            <a:endParaRPr lang="en-US" sz="3300" b="1" dirty="0"/>
          </a:p>
        </p:txBody>
      </p: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47E15BB-B355-44BA-993E-2F7E49459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47357" y="0"/>
            <a:ext cx="4786184" cy="3716141"/>
          </a:xfrm>
          <a:prstGeom prst="rect">
            <a:avLst/>
          </a:prstGeom>
        </p:spPr>
      </p:pic>
      <p:pic>
        <p:nvPicPr>
          <p:cNvPr id="6" name="Picture 2" descr="Image result for blue ribbon prize clipart">
            <a:extLst>
              <a:ext uri="{FF2B5EF4-FFF2-40B4-BE49-F238E27FC236}">
                <a16:creationId xmlns:a16="http://schemas.microsoft.com/office/drawing/2014/main" id="{9DCFCFE3-AB5F-4509-83E0-AE6B35841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87153"/>
            <a:ext cx="2164976" cy="20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A733B2-B635-492C-9952-6DCC2AE2A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650" y="3600451"/>
            <a:ext cx="3408739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B3AFC-F0E3-488F-9D2E-F59272A0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6692"/>
            <a:ext cx="12192000" cy="123567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OUR MOTTO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9875-7A91-442B-95DA-19075996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690" y="3631935"/>
            <a:ext cx="6685910" cy="3017944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sz="4800" dirty="0"/>
          </a:p>
          <a:p>
            <a:pPr marL="45720" indent="0" algn="ctr">
              <a:buNone/>
            </a:pPr>
            <a:r>
              <a:rPr lang="en-US" sz="7700" b="1" dirty="0">
                <a:solidFill>
                  <a:schemeClr val="accent6"/>
                </a:solidFill>
                <a:latin typeface="STXingkai" panose="020B0503020204020204" pitchFamily="2" charset="-122"/>
                <a:ea typeface="STXingkai" panose="020B0503020204020204" pitchFamily="2" charset="-122"/>
              </a:rPr>
              <a:t>Work Hard, Soar High, Make A Mark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95" y="408736"/>
            <a:ext cx="1202724" cy="13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n eagle flying in the sky&#10;&#10;Description automatically generated">
            <a:extLst>
              <a:ext uri="{FF2B5EF4-FFF2-40B4-BE49-F238E27FC236}">
                <a16:creationId xmlns:a16="http://schemas.microsoft.com/office/drawing/2014/main" id="{966E92C1-4E4D-42F7-8EDC-301688C91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4504" y="290585"/>
            <a:ext cx="5424371" cy="3869385"/>
          </a:xfrm>
          <a:prstGeom prst="rect">
            <a:avLst/>
          </a:prstGeom>
        </p:spPr>
      </p:pic>
      <p:pic>
        <p:nvPicPr>
          <p:cNvPr id="8" name="Picture 2" descr="Image result for blue ribbon prize clipart">
            <a:extLst>
              <a:ext uri="{FF2B5EF4-FFF2-40B4-BE49-F238E27FC236}">
                <a16:creationId xmlns:a16="http://schemas.microsoft.com/office/drawing/2014/main" id="{C249838D-9916-465A-BAD5-7DABBF36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839"/>
            <a:ext cx="2411419" cy="24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F547DC-4097-4B72-87DF-45494DBB78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398"/>
          <a:stretch/>
        </p:blipFill>
        <p:spPr>
          <a:xfrm>
            <a:off x="7373749" y="2063655"/>
            <a:ext cx="4457700" cy="233633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76C600-B789-4E16-9B61-D5142650A827}"/>
              </a:ext>
            </a:extLst>
          </p:cNvPr>
          <p:cNvSpPr/>
          <p:nvPr/>
        </p:nvSpPr>
        <p:spPr>
          <a:xfrm>
            <a:off x="7647110" y="3025138"/>
            <a:ext cx="15130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78B255-73A8-4812-9E4E-5218B4174432}"/>
              </a:ext>
            </a:extLst>
          </p:cNvPr>
          <p:cNvSpPr/>
          <p:nvPr/>
        </p:nvSpPr>
        <p:spPr>
          <a:xfrm>
            <a:off x="8846061" y="3000400"/>
            <a:ext cx="15130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Mission</a:t>
            </a:r>
            <a:endParaRPr lang="en-US" sz="20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394D4-4F7E-40DE-8A4B-20FAD5A99F2B}"/>
              </a:ext>
            </a:extLst>
          </p:cNvPr>
          <p:cNvSpPr/>
          <p:nvPr/>
        </p:nvSpPr>
        <p:spPr>
          <a:xfrm>
            <a:off x="10089665" y="3000400"/>
            <a:ext cx="15130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Motto</a:t>
            </a:r>
            <a:endParaRPr lang="en-US" sz="20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11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6593-A0D7-40C7-9E26-069D9D1D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35" y="580767"/>
            <a:ext cx="8610600" cy="225310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 To </a:t>
            </a:r>
            <a:r>
              <a:rPr lang="en-US" sz="4000" b="1" dirty="0"/>
              <a:t>Develop, </a:t>
            </a:r>
            <a:br>
              <a:rPr lang="en-US" sz="4000" b="1" dirty="0"/>
            </a:br>
            <a:r>
              <a:rPr lang="en-US" sz="4000" b="1" dirty="0"/>
              <a:t>Empower &amp; Inspire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A683-97CE-4371-BA1F-1C6B98F85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81011"/>
            <a:ext cx="12192000" cy="31962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algn="ctr"/>
            <a:endParaRPr lang="en-US" sz="52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7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9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Replicate the vision </a:t>
            </a:r>
          </a:p>
          <a:p>
            <a:pPr marL="0" indent="0" algn="ctr">
              <a:buNone/>
            </a:pPr>
            <a:r>
              <a:rPr lang="en-US" sz="9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Throughout the state of Georgia and Southeast Region</a:t>
            </a:r>
          </a:p>
          <a:p>
            <a:pPr marL="0" indent="0">
              <a:buNone/>
            </a:pPr>
            <a:br>
              <a:rPr lang="en-US" sz="52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sz="5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" indent="0" algn="ctr">
              <a:buNone/>
            </a:pP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97" y="5317152"/>
            <a:ext cx="1202724" cy="13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blue ribbon prize clipart">
            <a:extLst>
              <a:ext uri="{FF2B5EF4-FFF2-40B4-BE49-F238E27FC236}">
                <a16:creationId xmlns:a16="http://schemas.microsoft.com/office/drawing/2014/main" id="{D1ADD36D-D964-4289-B8FB-E51268C7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9" cy="2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6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1B83-05B7-4F8E-93F1-33FA49AE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Skills of a Great Leader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1B885-4995-4191-B68C-C05754D6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5</a:t>
            </a:fld>
            <a:endParaRPr lang="en-US"/>
          </a:p>
        </p:txBody>
      </p:sp>
      <p:pic>
        <p:nvPicPr>
          <p:cNvPr id="10" name="Content Placeholder 9" descr="How to Implement Leadership Styles in a Dental Practice">
            <a:extLst>
              <a:ext uri="{FF2B5EF4-FFF2-40B4-BE49-F238E27FC236}">
                <a16:creationId xmlns:a16="http://schemas.microsoft.com/office/drawing/2014/main" id="{349D9CC2-F6DE-44C0-8E38-85899D2209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80" y="2017059"/>
            <a:ext cx="9014759" cy="421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mage result for blue ribbon prize clipart">
            <a:extLst>
              <a:ext uri="{FF2B5EF4-FFF2-40B4-BE49-F238E27FC236}">
                <a16:creationId xmlns:a16="http://schemas.microsoft.com/office/drawing/2014/main" id="{AD66F9A5-44A8-4079-BCF7-FDD8E6F2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41"/>
            <a:ext cx="2141166" cy="26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1B83-05B7-4F8E-93F1-33FA49AE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284" y="-20694"/>
            <a:ext cx="9404723" cy="1406581"/>
          </a:xfrm>
        </p:spPr>
        <p:txBody>
          <a:bodyPr/>
          <a:lstStyle/>
          <a:p>
            <a:pPr algn="ctr"/>
            <a:r>
              <a:rPr lang="en-US" b="1" dirty="0"/>
              <a:t>DIA SWOT </a:t>
            </a:r>
            <a:br>
              <a:rPr lang="en-US" b="1" dirty="0"/>
            </a:br>
            <a:r>
              <a:rPr lang="en-US" b="1" dirty="0"/>
              <a:t>Blue Ribbon School of Excellence </a:t>
            </a:r>
            <a:br>
              <a:rPr lang="en-US" b="1" dirty="0"/>
            </a:br>
            <a:r>
              <a:rPr lang="en-US" b="1" dirty="0"/>
              <a:t>Action Plan</a:t>
            </a:r>
          </a:p>
        </p:txBody>
      </p:sp>
      <p:pic>
        <p:nvPicPr>
          <p:cNvPr id="11" name="Picture 2" descr="Image result for blue ribbon prize clipart">
            <a:extLst>
              <a:ext uri="{FF2B5EF4-FFF2-40B4-BE49-F238E27FC236}">
                <a16:creationId xmlns:a16="http://schemas.microsoft.com/office/drawing/2014/main" id="{AD66F9A5-44A8-4079-BCF7-FDD8E6F2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41"/>
            <a:ext cx="2141166" cy="26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28516-F9C6-44B4-899F-E368BD6B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1902668"/>
            <a:ext cx="8946541" cy="4955332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r>
              <a:rPr lang="en-US" sz="2400" b="1" dirty="0"/>
              <a:t>A. </a:t>
            </a:r>
            <a:r>
              <a:rPr lang="en-US" sz="2400" b="1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Strengths</a:t>
            </a:r>
            <a:endParaRPr lang="en-US" sz="2400" b="1" dirty="0"/>
          </a:p>
          <a:p>
            <a:pPr lvl="2"/>
            <a:r>
              <a:rPr lang="en-US" sz="2400" b="1" dirty="0"/>
              <a:t> </a:t>
            </a:r>
            <a:r>
              <a:rPr lang="en-US" sz="2400" dirty="0"/>
              <a:t>Dynamic Team</a:t>
            </a:r>
          </a:p>
          <a:p>
            <a:pPr marL="914400" lvl="2" indent="0">
              <a:buNone/>
            </a:pPr>
            <a:r>
              <a:rPr lang="en-US" sz="2400" b="1" dirty="0"/>
              <a:t>B. Weaknesses </a:t>
            </a:r>
          </a:p>
          <a:p>
            <a:pPr lvl="2"/>
            <a:r>
              <a:rPr lang="en-US" sz="2400" dirty="0"/>
              <a:t>	Current Data</a:t>
            </a:r>
          </a:p>
          <a:p>
            <a:pPr lvl="2"/>
            <a:r>
              <a:rPr lang="en-US" sz="2400" dirty="0"/>
              <a:t>	</a:t>
            </a:r>
            <a:r>
              <a:rPr lang="en-US" sz="2400" dirty="0">
                <a:hlinkClick r:id="rId4" action="ppaction://hlinkfile"/>
              </a:rPr>
              <a:t>Critical Areas</a:t>
            </a:r>
            <a:endParaRPr lang="en-US" sz="2400" dirty="0"/>
          </a:p>
          <a:p>
            <a:pPr lvl="2"/>
            <a:r>
              <a:rPr lang="en-US" sz="2400" dirty="0"/>
              <a:t>	</a:t>
            </a:r>
            <a:r>
              <a:rPr lang="en-US" sz="2400" dirty="0">
                <a:hlinkClick r:id="rId5" action="ppaction://hlinkfile"/>
              </a:rPr>
              <a:t>Immediate Actions Report</a:t>
            </a:r>
            <a:endParaRPr lang="en-US" sz="2400" dirty="0"/>
          </a:p>
          <a:p>
            <a:pPr lvl="2"/>
            <a:r>
              <a:rPr lang="en-US" sz="2400" dirty="0"/>
              <a:t>	</a:t>
            </a:r>
            <a:r>
              <a:rPr lang="en-US" sz="2400" dirty="0">
                <a:hlinkClick r:id="rId6" action="ppaction://hlinkfile"/>
              </a:rPr>
              <a:t>Needs Improvement</a:t>
            </a:r>
            <a:endParaRPr lang="en-US" sz="2400" dirty="0"/>
          </a:p>
          <a:p>
            <a:pPr marL="914400" lvl="2" indent="0">
              <a:buNone/>
            </a:pPr>
            <a:r>
              <a:rPr lang="en-US" sz="2400" b="1" dirty="0"/>
              <a:t>C. Opportunities</a:t>
            </a:r>
          </a:p>
          <a:p>
            <a:pPr lvl="2"/>
            <a:r>
              <a:rPr lang="en-US" sz="2400" dirty="0"/>
              <a:t> 	</a:t>
            </a:r>
            <a:r>
              <a:rPr lang="en-US" sz="2200" dirty="0">
                <a:hlinkClick r:id="rId7" action="ppaction://hlinkfile"/>
              </a:rPr>
              <a:t>Eligibility Schematic</a:t>
            </a:r>
            <a:endParaRPr lang="en-US" sz="2200" dirty="0"/>
          </a:p>
          <a:p>
            <a:pPr lvl="2"/>
            <a:r>
              <a:rPr lang="en-US" sz="2200" dirty="0"/>
              <a:t>  	</a:t>
            </a:r>
            <a:r>
              <a:rPr lang="en-US" sz="2200" dirty="0">
                <a:hlinkClick r:id="rId8" action="ppaction://hlinkfile"/>
              </a:rPr>
              <a:t>DIA Exit Report </a:t>
            </a:r>
            <a:endParaRPr lang="en-US" sz="2200" dirty="0"/>
          </a:p>
          <a:p>
            <a:pPr lvl="2"/>
            <a:r>
              <a:rPr lang="en-US" sz="2200" dirty="0"/>
              <a:t>  	Action Plan </a:t>
            </a:r>
          </a:p>
          <a:p>
            <a:pPr lvl="2"/>
            <a:r>
              <a:rPr lang="en-US" sz="2200" dirty="0"/>
              <a:t>   School Leaders present Corrective Action for K-5 and 6-8</a:t>
            </a:r>
          </a:p>
          <a:p>
            <a:pPr marL="914400" lvl="2" indent="0">
              <a:buNone/>
            </a:pPr>
            <a:endParaRPr lang="en-US" sz="22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1D5CA-E801-4C71-A5AD-7323BE20D2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6226" y="2116980"/>
            <a:ext cx="3681412" cy="36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9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blue ribbon prize clipart">
            <a:extLst>
              <a:ext uri="{FF2B5EF4-FFF2-40B4-BE49-F238E27FC236}">
                <a16:creationId xmlns:a16="http://schemas.microsoft.com/office/drawing/2014/main" id="{AD66F9A5-44A8-4079-BCF7-FDD8E6F2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41"/>
            <a:ext cx="2141166" cy="26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28516-F9C6-44B4-899F-E368BD6B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284" y="2145557"/>
            <a:ext cx="6315579" cy="398378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200" b="1" dirty="0"/>
              <a:t>D. Threats</a:t>
            </a:r>
          </a:p>
          <a:p>
            <a:pPr lvl="2"/>
            <a:r>
              <a:rPr lang="en-US" sz="2200" dirty="0"/>
              <a:t>Lack of unity and cohesiveness</a:t>
            </a:r>
          </a:p>
          <a:p>
            <a:pPr lvl="2"/>
            <a:r>
              <a:rPr lang="en-US" sz="2000" dirty="0"/>
              <a:t>Difficult to recruit and retain high quality Teachers &amp; Administrators (Backed by Data)</a:t>
            </a:r>
          </a:p>
          <a:p>
            <a:pPr lvl="2"/>
            <a:r>
              <a:rPr lang="en-US" sz="2200" dirty="0"/>
              <a:t>Test scores could negatively impact our ability to replicate in other areas</a:t>
            </a:r>
          </a:p>
          <a:p>
            <a:pPr lvl="2"/>
            <a:r>
              <a:rPr lang="en-US" sz="2200" dirty="0"/>
              <a:t>Could negatively affect Charter renewal</a:t>
            </a:r>
          </a:p>
          <a:p>
            <a:pPr lvl="2"/>
            <a:endParaRPr lang="en-US" sz="2200" dirty="0"/>
          </a:p>
          <a:p>
            <a:pPr lvl="2"/>
            <a:endParaRPr lang="en-US" sz="3600" dirty="0"/>
          </a:p>
          <a:p>
            <a:pPr marL="914400" lvl="2" indent="0">
              <a:buNone/>
            </a:pPr>
            <a:endParaRPr lang="en-US" sz="1400" dirty="0"/>
          </a:p>
          <a:p>
            <a:pPr marL="914400" lvl="2" indent="0">
              <a:buNone/>
            </a:pPr>
            <a:endParaRPr lang="en-US" sz="36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2E378D-44E4-4EEF-B0CD-3F06F85D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284" y="150756"/>
            <a:ext cx="9387390" cy="1406581"/>
          </a:xfrm>
        </p:spPr>
        <p:txBody>
          <a:bodyPr/>
          <a:lstStyle/>
          <a:p>
            <a:pPr algn="ctr"/>
            <a:r>
              <a:rPr lang="en-US" b="1" dirty="0"/>
              <a:t>DIA SWOT </a:t>
            </a:r>
            <a:br>
              <a:rPr lang="en-US" b="1" dirty="0"/>
            </a:br>
            <a:r>
              <a:rPr lang="en-US" b="1" dirty="0"/>
              <a:t>Blue Ribbon School of Excellence </a:t>
            </a:r>
            <a:br>
              <a:rPr lang="en-US" b="1" dirty="0"/>
            </a:br>
            <a:r>
              <a:rPr lang="en-US" b="1" dirty="0"/>
              <a:t>Action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31FBB-AD27-42EF-891D-29D02E2C2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38" y="2145557"/>
            <a:ext cx="3682303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D5C8-F6E7-488A-B0B4-9796A22F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7918"/>
            <a:ext cx="9404723" cy="1705330"/>
          </a:xfrm>
        </p:spPr>
        <p:txBody>
          <a:bodyPr/>
          <a:lstStyle/>
          <a:p>
            <a:pPr algn="ctr"/>
            <a:r>
              <a:rPr lang="en-US" sz="3200" b="1" dirty="0"/>
              <a:t>Effective Leaders </a:t>
            </a:r>
            <a:r>
              <a:rPr lang="en-US" sz="3200" dirty="0"/>
              <a:t>are </a:t>
            </a:r>
            <a:r>
              <a:rPr lang="en-US" sz="3200" b="1" dirty="0"/>
              <a:t>Able to Move </a:t>
            </a:r>
            <a:r>
              <a:rPr lang="en-US" sz="3200" dirty="0"/>
              <a:t>from one Style of leadership to another depending on the situation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50FCA-15A6-420F-A061-5E71BC7C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8</a:t>
            </a:fld>
            <a:endParaRPr lang="en-US"/>
          </a:p>
        </p:txBody>
      </p:sp>
      <p:pic>
        <p:nvPicPr>
          <p:cNvPr id="9" name="Content Placeholder 8" descr="5 Leadership Styles PPT Slide 2">
            <a:extLst>
              <a:ext uri="{FF2B5EF4-FFF2-40B4-BE49-F238E27FC236}">
                <a16:creationId xmlns:a16="http://schemas.microsoft.com/office/drawing/2014/main" id="{F8391D69-C272-4CB1-BB90-286BDCDD12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84" y="1853248"/>
            <a:ext cx="8431305" cy="417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mage result for blue ribbon prize clipart">
            <a:extLst>
              <a:ext uri="{FF2B5EF4-FFF2-40B4-BE49-F238E27FC236}">
                <a16:creationId xmlns:a16="http://schemas.microsoft.com/office/drawing/2014/main" id="{D3489005-E12B-4BE1-9BA9-960213A50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8552"/>
            <a:ext cx="2411419" cy="22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B28F-B2FF-454F-9B80-BA6F1B945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Leadership in Education plays an integral role in creating a positive school culture. It also influence student learning and achievement.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B3403-6C18-421A-98B6-919374F9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 descr="5 Leadership Styles PPT Slide 3">
            <a:extLst>
              <a:ext uri="{FF2B5EF4-FFF2-40B4-BE49-F238E27FC236}">
                <a16:creationId xmlns:a16="http://schemas.microsoft.com/office/drawing/2014/main" id="{A477D0EC-89BB-4FBF-9DF3-514D9734CC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23" y="1976544"/>
            <a:ext cx="8738906" cy="419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blue ribbon prize clipart">
            <a:extLst>
              <a:ext uri="{FF2B5EF4-FFF2-40B4-BE49-F238E27FC236}">
                <a16:creationId xmlns:a16="http://schemas.microsoft.com/office/drawing/2014/main" id="{E3FBE6FE-7196-4AED-B9CC-F511CA43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176"/>
            <a:ext cx="2608729" cy="19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393</Words>
  <Application>Microsoft Office PowerPoint</Application>
  <PresentationFormat>Widescreen</PresentationFormat>
  <Paragraphs>72</Paragraphs>
  <Slides>14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STXingkai</vt:lpstr>
      <vt:lpstr>Arial</vt:lpstr>
      <vt:lpstr>Arial Rounded MT Bold</vt:lpstr>
      <vt:lpstr>Brush Script MT</vt:lpstr>
      <vt:lpstr>Cambria</vt:lpstr>
      <vt:lpstr>Century Gothic</vt:lpstr>
      <vt:lpstr>Wingdings 3</vt:lpstr>
      <vt:lpstr>Ion</vt:lpstr>
      <vt:lpstr> The Vision of  DuBois Integrity Academy</vt:lpstr>
      <vt:lpstr>Our Mission  </vt:lpstr>
      <vt:lpstr>OUR MOTTO</vt:lpstr>
      <vt:lpstr> To Develop,  Empower &amp; Inspire Leaders</vt:lpstr>
      <vt:lpstr>Skills of a Great Leader</vt:lpstr>
      <vt:lpstr>DIA SWOT  Blue Ribbon School of Excellence  Action Plan</vt:lpstr>
      <vt:lpstr>DIA SWOT  Blue Ribbon School of Excellence  Action Plan</vt:lpstr>
      <vt:lpstr>Effective Leaders are Able to Move from one Style of leadership to another depending on the situation </vt:lpstr>
      <vt:lpstr>Leadership in Education plays an integral role in creating a positive school culture. It also influence student learning and achievement. </vt:lpstr>
      <vt:lpstr>Great Leaders can Spin on the Wheel</vt:lpstr>
      <vt:lpstr>Effective Leadership is the Epitome of Flexibility</vt:lpstr>
      <vt:lpstr>PowerPoint Presentation</vt:lpstr>
      <vt:lpstr>5 Effective Leadership Styles in Education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DIA Teachers and Staff  To The</dc:title>
  <dc:creator>Stephanie Payne</dc:creator>
  <cp:lastModifiedBy>LaTrilya Howard</cp:lastModifiedBy>
  <cp:revision>59</cp:revision>
  <dcterms:created xsi:type="dcterms:W3CDTF">2020-08-12T21:47:46Z</dcterms:created>
  <dcterms:modified xsi:type="dcterms:W3CDTF">2024-06-03T04:45:52Z</dcterms:modified>
</cp:coreProperties>
</file>